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7" r:id="rId1"/>
  </p:sldMasterIdLst>
  <p:sldIdLst>
    <p:sldId id="256" r:id="rId2"/>
    <p:sldId id="266" r:id="rId3"/>
    <p:sldId id="257" r:id="rId4"/>
    <p:sldId id="261" r:id="rId5"/>
    <p:sldId id="259" r:id="rId6"/>
    <p:sldId id="262" r:id="rId7"/>
    <p:sldId id="264" r:id="rId8"/>
    <p:sldId id="263" r:id="rId9"/>
    <p:sldId id="265"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DD1A86C-3534-4062-8D95-A057AE63AF67}"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D5CEFE-CC13-4042-A3FD-26BE320ED64C}"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20239430"/>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6DD1A86C-3534-4062-8D95-A057AE63AF67}" type="datetimeFigureOut">
              <a:rPr lang="en-US" smtClean="0"/>
              <a:t>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D5CEFE-CC13-4042-A3FD-26BE320ED64C}" type="slidenum">
              <a:rPr lang="en-US" smtClean="0"/>
              <a:t>‹#›</a:t>
            </a:fld>
            <a:endParaRPr lang="en-US"/>
          </a:p>
        </p:txBody>
      </p:sp>
    </p:spTree>
    <p:extLst>
      <p:ext uri="{BB962C8B-B14F-4D97-AF65-F5344CB8AC3E}">
        <p14:creationId xmlns:p14="http://schemas.microsoft.com/office/powerpoint/2010/main" val="2725857420"/>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D1A86C-3534-4062-8D95-A057AE63AF67}"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D5CEFE-CC13-4042-A3FD-26BE320ED64C}" type="slidenum">
              <a:rPr lang="en-US" smtClean="0"/>
              <a:t>‹#›</a:t>
            </a:fld>
            <a:endParaRPr lang="en-US"/>
          </a:p>
        </p:txBody>
      </p:sp>
    </p:spTree>
    <p:extLst>
      <p:ext uri="{BB962C8B-B14F-4D97-AF65-F5344CB8AC3E}">
        <p14:creationId xmlns:p14="http://schemas.microsoft.com/office/powerpoint/2010/main" val="106674410"/>
      </p:ext>
    </p:extLst>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D1A86C-3534-4062-8D95-A057AE63AF67}"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D5CEFE-CC13-4042-A3FD-26BE320ED64C}"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379480712"/>
      </p:ext>
    </p:extLst>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D1A86C-3534-4062-8D95-A057AE63AF67}"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D5CEFE-CC13-4042-A3FD-26BE320ED64C}" type="slidenum">
              <a:rPr lang="en-US" smtClean="0"/>
              <a:t>‹#›</a:t>
            </a:fld>
            <a:endParaRPr lang="en-US"/>
          </a:p>
        </p:txBody>
      </p:sp>
    </p:spTree>
    <p:extLst>
      <p:ext uri="{BB962C8B-B14F-4D97-AF65-F5344CB8AC3E}">
        <p14:creationId xmlns:p14="http://schemas.microsoft.com/office/powerpoint/2010/main" val="3614709756"/>
      </p:ext>
    </p:extLst>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D1A86C-3534-4062-8D95-A057AE63AF67}"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D5CEFE-CC13-4042-A3FD-26BE320ED64C}"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587937147"/>
      </p:ext>
    </p:extLst>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D1A86C-3534-4062-8D95-A057AE63AF67}"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D5CEFE-CC13-4042-A3FD-26BE320ED64C}" type="slidenum">
              <a:rPr lang="en-US" smtClean="0"/>
              <a:t>‹#›</a:t>
            </a:fld>
            <a:endParaRPr lang="en-US"/>
          </a:p>
        </p:txBody>
      </p:sp>
    </p:spTree>
    <p:extLst>
      <p:ext uri="{BB962C8B-B14F-4D97-AF65-F5344CB8AC3E}">
        <p14:creationId xmlns:p14="http://schemas.microsoft.com/office/powerpoint/2010/main" val="1524330461"/>
      </p:ext>
    </p:extLst>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D1A86C-3534-4062-8D95-A057AE63AF67}"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D5CEFE-CC13-4042-A3FD-26BE320ED64C}" type="slidenum">
              <a:rPr lang="en-US" smtClean="0"/>
              <a:t>‹#›</a:t>
            </a:fld>
            <a:endParaRPr lang="en-US"/>
          </a:p>
        </p:txBody>
      </p:sp>
    </p:spTree>
    <p:extLst>
      <p:ext uri="{BB962C8B-B14F-4D97-AF65-F5344CB8AC3E}">
        <p14:creationId xmlns:p14="http://schemas.microsoft.com/office/powerpoint/2010/main" val="2378254312"/>
      </p:ext>
    </p:extLst>
  </p:cSld>
  <p:clrMapOvr>
    <a:masterClrMapping/>
  </p:clrMapOvr>
  <p:transition spd="slow">
    <p:push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D1A86C-3534-4062-8D95-A057AE63AF67}"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D5CEFE-CC13-4042-A3FD-26BE320ED64C}" type="slidenum">
              <a:rPr lang="en-US" smtClean="0"/>
              <a:t>‹#›</a:t>
            </a:fld>
            <a:endParaRPr lang="en-US"/>
          </a:p>
        </p:txBody>
      </p:sp>
    </p:spTree>
    <p:extLst>
      <p:ext uri="{BB962C8B-B14F-4D97-AF65-F5344CB8AC3E}">
        <p14:creationId xmlns:p14="http://schemas.microsoft.com/office/powerpoint/2010/main" val="2004030995"/>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D1A86C-3534-4062-8D95-A057AE63AF67}"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D5CEFE-CC13-4042-A3FD-26BE320ED64C}" type="slidenum">
              <a:rPr lang="en-US" smtClean="0"/>
              <a:t>‹#›</a:t>
            </a:fld>
            <a:endParaRPr lang="en-US"/>
          </a:p>
        </p:txBody>
      </p:sp>
    </p:spTree>
    <p:extLst>
      <p:ext uri="{BB962C8B-B14F-4D97-AF65-F5344CB8AC3E}">
        <p14:creationId xmlns:p14="http://schemas.microsoft.com/office/powerpoint/2010/main" val="3484345765"/>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D1A86C-3534-4062-8D95-A057AE63AF67}"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D5CEFE-CC13-4042-A3FD-26BE320ED64C}" type="slidenum">
              <a:rPr lang="en-US" smtClean="0"/>
              <a:t>‹#›</a:t>
            </a:fld>
            <a:endParaRPr lang="en-US"/>
          </a:p>
        </p:txBody>
      </p:sp>
    </p:spTree>
    <p:extLst>
      <p:ext uri="{BB962C8B-B14F-4D97-AF65-F5344CB8AC3E}">
        <p14:creationId xmlns:p14="http://schemas.microsoft.com/office/powerpoint/2010/main" val="223488746"/>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DD1A86C-3534-4062-8D95-A057AE63AF67}"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D5CEFE-CC13-4042-A3FD-26BE320ED64C}" type="slidenum">
              <a:rPr lang="en-US" smtClean="0"/>
              <a:t>‹#›</a:t>
            </a:fld>
            <a:endParaRPr lang="en-US"/>
          </a:p>
        </p:txBody>
      </p:sp>
    </p:spTree>
    <p:extLst>
      <p:ext uri="{BB962C8B-B14F-4D97-AF65-F5344CB8AC3E}">
        <p14:creationId xmlns:p14="http://schemas.microsoft.com/office/powerpoint/2010/main" val="992733855"/>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D1A86C-3534-4062-8D95-A057AE63AF67}" type="datetimeFigureOut">
              <a:rPr lang="en-US" smtClean="0"/>
              <a:t>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D5CEFE-CC13-4042-A3FD-26BE320ED64C}" type="slidenum">
              <a:rPr lang="en-US" smtClean="0"/>
              <a:t>‹#›</a:t>
            </a:fld>
            <a:endParaRPr lang="en-US"/>
          </a:p>
        </p:txBody>
      </p:sp>
    </p:spTree>
    <p:extLst>
      <p:ext uri="{BB962C8B-B14F-4D97-AF65-F5344CB8AC3E}">
        <p14:creationId xmlns:p14="http://schemas.microsoft.com/office/powerpoint/2010/main" val="1432567881"/>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DD1A86C-3534-4062-8D95-A057AE63AF67}" type="datetimeFigureOut">
              <a:rPr lang="en-US" smtClean="0"/>
              <a:t>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D5CEFE-CC13-4042-A3FD-26BE320ED64C}" type="slidenum">
              <a:rPr lang="en-US" smtClean="0"/>
              <a:t>‹#›</a:t>
            </a:fld>
            <a:endParaRPr lang="en-US"/>
          </a:p>
        </p:txBody>
      </p:sp>
    </p:spTree>
    <p:extLst>
      <p:ext uri="{BB962C8B-B14F-4D97-AF65-F5344CB8AC3E}">
        <p14:creationId xmlns:p14="http://schemas.microsoft.com/office/powerpoint/2010/main" val="72417760"/>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D1A86C-3534-4062-8D95-A057AE63AF67}" type="datetimeFigureOut">
              <a:rPr lang="en-US" smtClean="0"/>
              <a:t>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D5CEFE-CC13-4042-A3FD-26BE320ED64C}" type="slidenum">
              <a:rPr lang="en-US" smtClean="0"/>
              <a:t>‹#›</a:t>
            </a:fld>
            <a:endParaRPr lang="en-US"/>
          </a:p>
        </p:txBody>
      </p:sp>
    </p:spTree>
    <p:extLst>
      <p:ext uri="{BB962C8B-B14F-4D97-AF65-F5344CB8AC3E}">
        <p14:creationId xmlns:p14="http://schemas.microsoft.com/office/powerpoint/2010/main" val="1062382738"/>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D1A86C-3534-4062-8D95-A057AE63AF67}"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D5CEFE-CC13-4042-A3FD-26BE320ED64C}" type="slidenum">
              <a:rPr lang="en-US" smtClean="0"/>
              <a:t>‹#›</a:t>
            </a:fld>
            <a:endParaRPr lang="en-US"/>
          </a:p>
        </p:txBody>
      </p:sp>
    </p:spTree>
    <p:extLst>
      <p:ext uri="{BB962C8B-B14F-4D97-AF65-F5344CB8AC3E}">
        <p14:creationId xmlns:p14="http://schemas.microsoft.com/office/powerpoint/2010/main" val="2743805004"/>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D1A86C-3534-4062-8D95-A057AE63AF67}"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D5CEFE-CC13-4042-A3FD-26BE320ED64C}" type="slidenum">
              <a:rPr lang="en-US" smtClean="0"/>
              <a:t>‹#›</a:t>
            </a:fld>
            <a:endParaRPr lang="en-US"/>
          </a:p>
        </p:txBody>
      </p:sp>
    </p:spTree>
    <p:extLst>
      <p:ext uri="{BB962C8B-B14F-4D97-AF65-F5344CB8AC3E}">
        <p14:creationId xmlns:p14="http://schemas.microsoft.com/office/powerpoint/2010/main" val="4194109707"/>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6DD1A86C-3534-4062-8D95-A057AE63AF67}" type="datetimeFigureOut">
              <a:rPr lang="en-US" smtClean="0"/>
              <a:t>1/27/2016</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53D5CEFE-CC13-4042-A3FD-26BE320ED64C}" type="slidenum">
              <a:rPr lang="en-US" smtClean="0"/>
              <a:t>‹#›</a:t>
            </a:fld>
            <a:endParaRPr lang="en-US"/>
          </a:p>
        </p:txBody>
      </p:sp>
    </p:spTree>
    <p:extLst>
      <p:ext uri="{BB962C8B-B14F-4D97-AF65-F5344CB8AC3E}">
        <p14:creationId xmlns:p14="http://schemas.microsoft.com/office/powerpoint/2010/main" val="627455867"/>
      </p:ext>
    </p:extLst>
  </p:cSld>
  <p:clrMap bg1="dk1" tx1="lt1" bg2="dk2" tx2="lt2" accent1="accent1" accent2="accent2" accent3="accent3" accent4="accent4" accent5="accent5" accent6="accent6" hlink="hlink" folHlink="folHlink"/>
  <p:sldLayoutIdLst>
    <p:sldLayoutId id="2147483918" r:id="rId1"/>
    <p:sldLayoutId id="2147483919" r:id="rId2"/>
    <p:sldLayoutId id="2147483920" r:id="rId3"/>
    <p:sldLayoutId id="2147483921" r:id="rId4"/>
    <p:sldLayoutId id="2147483922" r:id="rId5"/>
    <p:sldLayoutId id="2147483923" r:id="rId6"/>
    <p:sldLayoutId id="2147483924" r:id="rId7"/>
    <p:sldLayoutId id="2147483925" r:id="rId8"/>
    <p:sldLayoutId id="2147483926" r:id="rId9"/>
    <p:sldLayoutId id="2147483927" r:id="rId10"/>
    <p:sldLayoutId id="2147483928" r:id="rId11"/>
    <p:sldLayoutId id="2147483929" r:id="rId12"/>
    <p:sldLayoutId id="2147483930" r:id="rId13"/>
    <p:sldLayoutId id="2147483931" r:id="rId14"/>
    <p:sldLayoutId id="2147483932" r:id="rId15"/>
    <p:sldLayoutId id="2147483933" r:id="rId16"/>
    <p:sldLayoutId id="2147483934" r:id="rId17"/>
  </p:sldLayoutIdLst>
  <p:transition spd="slow">
    <p:push dir="u"/>
  </p:transition>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Treasure of Lemon Brown</a:t>
            </a:r>
            <a:endParaRPr lang="en-US" dirty="0"/>
          </a:p>
        </p:txBody>
      </p:sp>
      <p:sp>
        <p:nvSpPr>
          <p:cNvPr id="3" name="Subtitle 2"/>
          <p:cNvSpPr>
            <a:spLocks noGrp="1"/>
          </p:cNvSpPr>
          <p:nvPr>
            <p:ph type="subTitle" idx="1"/>
          </p:nvPr>
        </p:nvSpPr>
        <p:spPr/>
        <p:txBody>
          <a:bodyPr/>
          <a:lstStyle/>
          <a:p>
            <a:r>
              <a:rPr lang="en-US" dirty="0" smtClean="0">
                <a:solidFill>
                  <a:srgbClr val="FF6600"/>
                </a:solidFill>
              </a:rPr>
              <a:t>By Walter Dean Myers</a:t>
            </a:r>
          </a:p>
          <a:p>
            <a:r>
              <a:rPr lang="en-US" dirty="0" smtClean="0">
                <a:solidFill>
                  <a:srgbClr val="FF6600"/>
                </a:solidFill>
              </a:rPr>
              <a:t>p. 170-178</a:t>
            </a:r>
            <a:endParaRPr lang="en-US" dirty="0">
              <a:solidFill>
                <a:srgbClr val="FF6600"/>
              </a:solidFill>
            </a:endParaRPr>
          </a:p>
        </p:txBody>
      </p:sp>
    </p:spTree>
    <p:extLst>
      <p:ext uri="{BB962C8B-B14F-4D97-AF65-F5344CB8AC3E}">
        <p14:creationId xmlns:p14="http://schemas.microsoft.com/office/powerpoint/2010/main" val="4259734870"/>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421" y="252248"/>
            <a:ext cx="11824137" cy="6605752"/>
          </a:xfrm>
        </p:spPr>
        <p:txBody>
          <a:bodyPr>
            <a:normAutofit/>
          </a:bodyPr>
          <a:lstStyle/>
          <a:p>
            <a:pPr marL="0" indent="0">
              <a:buNone/>
            </a:pPr>
            <a:r>
              <a:rPr lang="en-US" sz="2600" dirty="0" smtClean="0">
                <a:solidFill>
                  <a:schemeClr val="tx1"/>
                </a:solidFill>
              </a:rPr>
              <a:t>1. How does Greg meet Lemon Brown?</a:t>
            </a:r>
          </a:p>
          <a:p>
            <a:pPr marL="0" indent="0">
              <a:buNone/>
            </a:pPr>
            <a:r>
              <a:rPr lang="en-US" sz="2600" dirty="0" smtClean="0">
                <a:solidFill>
                  <a:schemeClr val="tx1"/>
                </a:solidFill>
              </a:rPr>
              <a:t>2. How does Lemon Brown scare off the intruders?</a:t>
            </a:r>
          </a:p>
          <a:p>
            <a:pPr marL="0" indent="0">
              <a:buNone/>
            </a:pPr>
            <a:r>
              <a:rPr lang="en-US" sz="2600" dirty="0" smtClean="0">
                <a:solidFill>
                  <a:schemeClr val="tx1"/>
                </a:solidFill>
              </a:rPr>
              <a:t>3. Why does Lemon Brown cherish his treasure?</a:t>
            </a:r>
          </a:p>
          <a:p>
            <a:pPr marL="0" indent="0">
              <a:buNone/>
            </a:pPr>
            <a:r>
              <a:rPr lang="en-US" sz="2600" dirty="0" smtClean="0">
                <a:solidFill>
                  <a:schemeClr val="tx1"/>
                </a:solidFill>
              </a:rPr>
              <a:t>4. Whose sights, thoughts, and feelings does the narrator present?  Explain how the story might be different if readers knew more about the thoughts of the other characters.</a:t>
            </a:r>
          </a:p>
          <a:p>
            <a:pPr marL="0" indent="0">
              <a:buNone/>
            </a:pPr>
            <a:r>
              <a:rPr lang="en-US" sz="2600" dirty="0" smtClean="0">
                <a:solidFill>
                  <a:schemeClr val="tx1"/>
                </a:solidFill>
              </a:rPr>
              <a:t>5. How do Greg’s feelings toward Lemon Brown change over time?  In a graphic like the one shown, note important events from the story.  Under each event, tell how Greg feels about Lemon Brown at that point.</a:t>
            </a:r>
          </a:p>
          <a:p>
            <a:pPr marL="0" indent="0">
              <a:buNone/>
            </a:pPr>
            <a:r>
              <a:rPr lang="en-US" sz="1600" dirty="0" smtClean="0">
                <a:solidFill>
                  <a:schemeClr val="tx1"/>
                </a:solidFill>
              </a:rPr>
              <a:t>               </a:t>
            </a:r>
          </a:p>
          <a:p>
            <a:pPr marL="0" indent="0">
              <a:buNone/>
            </a:pPr>
            <a:r>
              <a:rPr lang="en-US" sz="1600" dirty="0">
                <a:solidFill>
                  <a:schemeClr val="tx1"/>
                </a:solidFill>
              </a:rPr>
              <a:t> </a:t>
            </a:r>
            <a:r>
              <a:rPr lang="en-US" sz="1600" dirty="0" smtClean="0">
                <a:solidFill>
                  <a:schemeClr val="tx1"/>
                </a:solidFill>
              </a:rPr>
              <a:t>               Greg hears                      Greg sees</a:t>
            </a:r>
          </a:p>
          <a:p>
            <a:pPr marL="0" indent="0">
              <a:buNone/>
            </a:pPr>
            <a:r>
              <a:rPr lang="en-US" sz="1600" dirty="0" smtClean="0">
                <a:solidFill>
                  <a:schemeClr val="tx1"/>
                </a:solidFill>
              </a:rPr>
              <a:t>              Lemon Brown                  Lemon Brown</a:t>
            </a:r>
          </a:p>
          <a:p>
            <a:pPr marL="0" indent="0">
              <a:buNone/>
            </a:pPr>
            <a:endParaRPr lang="en-US" sz="2400" dirty="0" smtClean="0">
              <a:solidFill>
                <a:schemeClr val="tx1"/>
              </a:solidFill>
            </a:endParaRPr>
          </a:p>
          <a:p>
            <a:pPr marL="0" indent="0">
              <a:buNone/>
            </a:pPr>
            <a:r>
              <a:rPr lang="en-US" sz="1600" dirty="0" smtClean="0">
                <a:solidFill>
                  <a:schemeClr val="tx1"/>
                </a:solidFill>
              </a:rPr>
              <a:t>                  scared                              relieved</a:t>
            </a:r>
            <a:endParaRPr lang="en-US" sz="1600" dirty="0">
              <a:solidFill>
                <a:schemeClr val="tx1"/>
              </a:solidFill>
            </a:endParaRPr>
          </a:p>
          <a:p>
            <a:pPr marL="0" indent="0">
              <a:buNone/>
            </a:pPr>
            <a:endParaRPr lang="en-US" sz="2400" dirty="0">
              <a:solidFill>
                <a:schemeClr val="tx1"/>
              </a:solidFill>
            </a:endParaRPr>
          </a:p>
        </p:txBody>
      </p:sp>
      <p:cxnSp>
        <p:nvCxnSpPr>
          <p:cNvPr id="5" name="Straight Arrow Connector 4"/>
          <p:cNvCxnSpPr/>
          <p:nvPr/>
        </p:nvCxnSpPr>
        <p:spPr>
          <a:xfrm>
            <a:off x="536028" y="5880536"/>
            <a:ext cx="8544910" cy="31533"/>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1524000" y="5785942"/>
            <a:ext cx="157655" cy="1891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967656" y="5785941"/>
            <a:ext cx="157655" cy="1891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52149660"/>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37370" y="0"/>
            <a:ext cx="5669292" cy="6334819"/>
          </a:xfrm>
        </p:spPr>
        <p:txBody>
          <a:bodyPr/>
          <a:lstStyle/>
          <a:p>
            <a:pPr marL="0" indent="0">
              <a:buNone/>
            </a:pPr>
            <a:r>
              <a:rPr lang="en-US" sz="2400" dirty="0">
                <a:solidFill>
                  <a:schemeClr val="tx1"/>
                </a:solidFill>
              </a:rPr>
              <a:t>Down the block there was an old </a:t>
            </a:r>
            <a:r>
              <a:rPr lang="en-US" sz="2400" b="1" u="sng" dirty="0">
                <a:solidFill>
                  <a:srgbClr val="FF6600"/>
                </a:solidFill>
              </a:rPr>
              <a:t>tenement</a:t>
            </a:r>
            <a:r>
              <a:rPr lang="en-US" sz="2400" dirty="0">
                <a:solidFill>
                  <a:srgbClr val="FF6600"/>
                </a:solidFill>
              </a:rPr>
              <a:t> </a:t>
            </a:r>
            <a:r>
              <a:rPr lang="en-US" sz="2400" dirty="0">
                <a:solidFill>
                  <a:schemeClr val="tx1"/>
                </a:solidFill>
              </a:rPr>
              <a:t>that had been abandoned for some months.  </a:t>
            </a:r>
          </a:p>
          <a:p>
            <a:endParaRPr lang="en-US" dirty="0"/>
          </a:p>
        </p:txBody>
      </p:sp>
      <p:sp>
        <p:nvSpPr>
          <p:cNvPr id="6" name="Content Placeholder 5"/>
          <p:cNvSpPr>
            <a:spLocks noGrp="1"/>
          </p:cNvSpPr>
          <p:nvPr>
            <p:ph sz="quarter" idx="4"/>
          </p:nvPr>
        </p:nvSpPr>
        <p:spPr>
          <a:xfrm>
            <a:off x="6306207" y="0"/>
            <a:ext cx="5422754" cy="6334819"/>
          </a:xfrm>
        </p:spPr>
        <p:txBody>
          <a:bodyPr/>
          <a:lstStyle/>
          <a:p>
            <a:pPr marL="0" indent="0">
              <a:buNone/>
            </a:pPr>
            <a:r>
              <a:rPr lang="en-US" sz="2400" dirty="0">
                <a:solidFill>
                  <a:schemeClr val="tx1"/>
                </a:solidFill>
              </a:rPr>
              <a:t>From this spot he could see the blinking neon sign over the </a:t>
            </a:r>
            <a:r>
              <a:rPr lang="en-US" sz="2400" b="1" u="sng" dirty="0">
                <a:solidFill>
                  <a:srgbClr val="FF6600"/>
                </a:solidFill>
              </a:rPr>
              <a:t>bodega</a:t>
            </a:r>
            <a:r>
              <a:rPr lang="en-US" sz="2400" dirty="0">
                <a:solidFill>
                  <a:srgbClr val="FF6600"/>
                </a:solidFill>
              </a:rPr>
              <a:t> </a:t>
            </a:r>
            <a:r>
              <a:rPr lang="en-US" sz="2400" dirty="0">
                <a:solidFill>
                  <a:schemeClr val="tx1"/>
                </a:solidFill>
              </a:rPr>
              <a:t>on the corner.  He sat a while, watching the sign blink first green then red, allowing his mind to drift to the Scorpions, then to his father.  </a:t>
            </a:r>
          </a:p>
          <a:p>
            <a:endParaRPr lang="en-US" dirty="0"/>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0137" r="12998"/>
          <a:stretch/>
        </p:blipFill>
        <p:spPr>
          <a:xfrm>
            <a:off x="646387" y="2503414"/>
            <a:ext cx="4602621" cy="3991979"/>
          </a:xfrm>
          <a:prstGeom prst="rect">
            <a:avLst/>
          </a:prstGeom>
        </p:spPr>
      </p:pic>
      <p:pic>
        <p:nvPicPr>
          <p:cNvPr id="8" name="Content Placeholder 3"/>
          <p:cNvPicPr>
            <a:picLocks noChangeAspect="1"/>
          </p:cNvPicPr>
          <p:nvPr/>
        </p:nvPicPr>
        <p:blipFill rotWithShape="1">
          <a:blip r:embed="rId3" cstate="print">
            <a:extLst>
              <a:ext uri="{28A0092B-C50C-407E-A947-70E740481C1C}">
                <a14:useLocalDpi xmlns:a14="http://schemas.microsoft.com/office/drawing/2010/main" val="0"/>
              </a:ext>
            </a:extLst>
          </a:blip>
          <a:srcRect l="7087" r="9687"/>
          <a:stretch/>
        </p:blipFill>
        <p:spPr>
          <a:xfrm>
            <a:off x="6394506" y="2458142"/>
            <a:ext cx="5044967" cy="4037251"/>
          </a:xfrm>
          <a:prstGeom prst="rect">
            <a:avLst/>
          </a:prstGeom>
        </p:spPr>
      </p:pic>
    </p:spTree>
    <p:extLst>
      <p:ext uri="{BB962C8B-B14F-4D97-AF65-F5344CB8AC3E}">
        <p14:creationId xmlns:p14="http://schemas.microsoft.com/office/powerpoint/2010/main" val="3576760933"/>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124" y="0"/>
            <a:ext cx="11950262" cy="6857999"/>
          </a:xfrm>
        </p:spPr>
        <p:txBody>
          <a:bodyPr>
            <a:noAutofit/>
          </a:bodyPr>
          <a:lstStyle/>
          <a:p>
            <a:pPr marL="0" indent="0">
              <a:buNone/>
            </a:pPr>
            <a:r>
              <a:rPr lang="en-US" sz="3100" dirty="0" smtClean="0">
                <a:solidFill>
                  <a:srgbClr val="FF6600"/>
                </a:solidFill>
              </a:rPr>
              <a:t>What is the point of view of this story?  How do you know?</a:t>
            </a:r>
          </a:p>
          <a:p>
            <a:pPr marL="0" indent="0">
              <a:buNone/>
            </a:pPr>
            <a:r>
              <a:rPr lang="en-US" sz="3100" dirty="0">
                <a:solidFill>
                  <a:schemeClr val="tx1"/>
                </a:solidFill>
              </a:rPr>
              <a:t>	</a:t>
            </a:r>
            <a:r>
              <a:rPr lang="en-US" sz="2500" dirty="0" smtClean="0">
                <a:solidFill>
                  <a:schemeClr val="tx1"/>
                </a:solidFill>
              </a:rPr>
              <a:t>The dark sky, filled with angry, swirling clouds, reflected Greg Ridley’s mood as he sat on the stoop of his building.  His father’s voice came to him again, first reading the letter the principal had sent to the house, then lecturing endlessly about his poor efforts in math.  </a:t>
            </a:r>
          </a:p>
          <a:p>
            <a:pPr marL="0" indent="0">
              <a:buNone/>
            </a:pPr>
            <a:r>
              <a:rPr lang="en-US" sz="2500" dirty="0">
                <a:solidFill>
                  <a:schemeClr val="tx1"/>
                </a:solidFill>
              </a:rPr>
              <a:t>	</a:t>
            </a:r>
            <a:r>
              <a:rPr lang="en-US" sz="2500" dirty="0" smtClean="0">
                <a:solidFill>
                  <a:schemeClr val="tx1"/>
                </a:solidFill>
              </a:rPr>
              <a:t>“I had to leave school when I was 13,” his father had said,” that’s a year younger than you are now.  If I’d had half the chances that you had, I’d…” </a:t>
            </a:r>
          </a:p>
          <a:p>
            <a:pPr marL="0" indent="0">
              <a:buNone/>
            </a:pPr>
            <a:r>
              <a:rPr lang="en-US" sz="2500" dirty="0" smtClean="0">
                <a:solidFill>
                  <a:schemeClr val="tx1"/>
                </a:solidFill>
              </a:rPr>
              <a:t>	Greg had sat in the small, pale green kitchen listening, knowing the lecture would end with his father saying he couldn’t play ball with the Scorpions.  He had asked his father the week before, and his father had said it depended on his next report card.  It wasn’t often the Scorpions took on new players, especially 14-year-olds, and this was a chance of a lifetime for Greg.  He hadn’t been allowed to play high school ball, which he had really wanted to do, but playing for the Community Center team was the next best thing. </a:t>
            </a:r>
          </a:p>
          <a:p>
            <a:pPr marL="0" indent="0">
              <a:buNone/>
            </a:pPr>
            <a:r>
              <a:rPr lang="en-US" sz="2500" dirty="0" smtClean="0">
                <a:solidFill>
                  <a:srgbClr val="FF6600"/>
                </a:solidFill>
              </a:rPr>
              <a:t>Lines 1-13 </a:t>
            </a:r>
            <a:endParaRPr lang="en-US" sz="2500" dirty="0">
              <a:solidFill>
                <a:srgbClr val="FF6600"/>
              </a:solidFill>
            </a:endParaRPr>
          </a:p>
        </p:txBody>
      </p:sp>
    </p:spTree>
    <p:extLst>
      <p:ext uri="{BB962C8B-B14F-4D97-AF65-F5344CB8AC3E}">
        <p14:creationId xmlns:p14="http://schemas.microsoft.com/office/powerpoint/2010/main" val="4268454033"/>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123" y="315310"/>
            <a:ext cx="11808373" cy="6227380"/>
          </a:xfrm>
        </p:spPr>
        <p:txBody>
          <a:bodyPr>
            <a:normAutofit/>
          </a:bodyPr>
          <a:lstStyle/>
          <a:p>
            <a:pPr marL="0" indent="0">
              <a:buNone/>
            </a:pPr>
            <a:r>
              <a:rPr lang="en-US" sz="4400" dirty="0" smtClean="0">
                <a:solidFill>
                  <a:srgbClr val="FF6600"/>
                </a:solidFill>
              </a:rPr>
              <a:t>“Don’t try nothing’ </a:t>
            </a:r>
            <a:r>
              <a:rPr lang="en-US" sz="4400" dirty="0" err="1" smtClean="0">
                <a:solidFill>
                  <a:srgbClr val="FF6600"/>
                </a:solidFill>
              </a:rPr>
              <a:t>‘cause</a:t>
            </a:r>
            <a:r>
              <a:rPr lang="en-US" sz="4400" dirty="0" smtClean="0">
                <a:solidFill>
                  <a:srgbClr val="FF6600"/>
                </a:solidFill>
              </a:rPr>
              <a:t> I got a razor here sharp enough to cut a week into nine days!”</a:t>
            </a:r>
          </a:p>
          <a:p>
            <a:pPr marL="0" indent="0">
              <a:buNone/>
            </a:pPr>
            <a:r>
              <a:rPr lang="en-US" sz="2800" dirty="0" smtClean="0">
                <a:solidFill>
                  <a:schemeClr val="tx1"/>
                </a:solidFill>
              </a:rPr>
              <a:t>Lines 68-69</a:t>
            </a:r>
            <a:endParaRPr lang="en-US" sz="2800" dirty="0">
              <a:solidFill>
                <a:schemeClr val="tx1"/>
              </a:solidFill>
            </a:endParaRPr>
          </a:p>
        </p:txBody>
      </p:sp>
    </p:spTree>
    <p:extLst>
      <p:ext uri="{BB962C8B-B14F-4D97-AF65-F5344CB8AC3E}">
        <p14:creationId xmlns:p14="http://schemas.microsoft.com/office/powerpoint/2010/main" val="1829771493"/>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0"/>
            <a:ext cx="12192000" cy="6857999"/>
          </a:xfrm>
        </p:spPr>
        <p:txBody>
          <a:bodyPr>
            <a:normAutofit fontScale="92500" lnSpcReduction="20000"/>
          </a:bodyPr>
          <a:lstStyle/>
          <a:p>
            <a:pPr marL="0" indent="0">
              <a:buNone/>
            </a:pPr>
            <a:r>
              <a:rPr lang="en-US" sz="3500" dirty="0" smtClean="0">
                <a:solidFill>
                  <a:srgbClr val="FF6600"/>
                </a:solidFill>
              </a:rPr>
              <a:t>How does knowing Greg’s thoughts and actions affect your impression of Lemon Brown?</a:t>
            </a:r>
          </a:p>
          <a:p>
            <a:pPr marL="0" indent="0">
              <a:buNone/>
            </a:pPr>
            <a:r>
              <a:rPr lang="en-US" sz="3500" dirty="0" smtClean="0">
                <a:solidFill>
                  <a:schemeClr val="tx1"/>
                </a:solidFill>
              </a:rPr>
              <a:t>The person who called himself Lemon Brown peered forward, and Greg could see him clearly.  He was an old man.  His black, heavily wrinkled face was surrounded by a halo of crinkly white hair and whiskers that seemed to separate his head from the layers of dirty coats piled on his smallish frame.  His pants were bagged to the knee, where they were met with rags that went down to the old shoes.  The rags were held on with strings, and there was a rope around his middle.  Greg relaxed.  He had seen the man before, picking through the trash on the corner and pulling clothes out of a Salvation Army box.  There was no sign of the razor that could “cut a week into nine days.” </a:t>
            </a:r>
          </a:p>
          <a:p>
            <a:pPr marL="0" indent="0">
              <a:buNone/>
            </a:pPr>
            <a:r>
              <a:rPr lang="en-US" sz="3500" dirty="0" smtClean="0">
                <a:solidFill>
                  <a:srgbClr val="FF6600"/>
                </a:solidFill>
              </a:rPr>
              <a:t>Lines 85-93</a:t>
            </a:r>
            <a:endParaRPr lang="en-US" sz="3500" dirty="0">
              <a:solidFill>
                <a:srgbClr val="FF6600"/>
              </a:solidFill>
            </a:endParaRPr>
          </a:p>
        </p:txBody>
      </p:sp>
    </p:spTree>
    <p:extLst>
      <p:ext uri="{BB962C8B-B14F-4D97-AF65-F5344CB8AC3E}">
        <p14:creationId xmlns:p14="http://schemas.microsoft.com/office/powerpoint/2010/main" val="2042333836"/>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717" y="0"/>
            <a:ext cx="11808373" cy="6858000"/>
          </a:xfrm>
        </p:spPr>
        <p:txBody>
          <a:bodyPr>
            <a:normAutofit lnSpcReduction="10000"/>
          </a:bodyPr>
          <a:lstStyle/>
          <a:p>
            <a:pPr marL="0" indent="0">
              <a:buNone/>
            </a:pPr>
            <a:r>
              <a:rPr lang="en-US" sz="4000" dirty="0" smtClean="0">
                <a:solidFill>
                  <a:srgbClr val="FF6600"/>
                </a:solidFill>
              </a:rPr>
              <a:t>How would this passage be different if you knew what Lemon Brown was thinking?</a:t>
            </a:r>
            <a:endParaRPr lang="en-US" sz="4000" dirty="0" smtClean="0"/>
          </a:p>
          <a:p>
            <a:pPr marL="0" indent="0">
              <a:buNone/>
            </a:pPr>
            <a:r>
              <a:rPr lang="en-US" sz="4000" dirty="0" smtClean="0">
                <a:solidFill>
                  <a:schemeClr val="tx1"/>
                </a:solidFill>
              </a:rPr>
              <a:t>As Greg howled, the light moved away from Lemon Brown, but not before Greg saw him hurl his body down the stairs at the men who had come to take his treasure.  There was a crashing noise, and then footsteps.  A rush of warm air came in as the downstairs door opened, then there was only an ominous silence.</a:t>
            </a:r>
          </a:p>
          <a:p>
            <a:pPr marL="0" indent="0">
              <a:buNone/>
            </a:pPr>
            <a:r>
              <a:rPr lang="en-US" sz="4000" dirty="0" smtClean="0">
                <a:solidFill>
                  <a:srgbClr val="FF6600"/>
                </a:solidFill>
              </a:rPr>
              <a:t>Lines 196-200</a:t>
            </a:r>
            <a:endParaRPr lang="en-US" sz="4000" dirty="0">
              <a:solidFill>
                <a:srgbClr val="FF6600"/>
              </a:solidFill>
            </a:endParaRPr>
          </a:p>
        </p:txBody>
      </p:sp>
    </p:spTree>
    <p:extLst>
      <p:ext uri="{BB962C8B-B14F-4D97-AF65-F5344CB8AC3E}">
        <p14:creationId xmlns:p14="http://schemas.microsoft.com/office/powerpoint/2010/main" val="161689137"/>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014" y="268014"/>
            <a:ext cx="11761076" cy="5155324"/>
          </a:xfrm>
        </p:spPr>
        <p:txBody>
          <a:bodyPr>
            <a:normAutofit/>
          </a:bodyPr>
          <a:lstStyle/>
          <a:p>
            <a:pPr marL="0" indent="0">
              <a:buNone/>
            </a:pPr>
            <a:r>
              <a:rPr lang="en-US" sz="4000" dirty="0" smtClean="0">
                <a:solidFill>
                  <a:srgbClr val="FF6600"/>
                </a:solidFill>
              </a:rPr>
              <a:t>Why does the thought of his father’s lecture make Greg smile?</a:t>
            </a:r>
          </a:p>
          <a:p>
            <a:pPr marL="0" indent="0">
              <a:buNone/>
            </a:pPr>
            <a:r>
              <a:rPr lang="en-US" sz="4000" dirty="0" smtClean="0"/>
              <a:t>	</a:t>
            </a:r>
            <a:r>
              <a:rPr lang="en-US" sz="4000" dirty="0" smtClean="0">
                <a:solidFill>
                  <a:schemeClr val="tx1"/>
                </a:solidFill>
              </a:rPr>
              <a:t>Greg pushed the button over the bell marked Ridley, thought of the lecture he knew his father would give him, and smiled.</a:t>
            </a:r>
          </a:p>
          <a:p>
            <a:pPr marL="0" indent="0">
              <a:buNone/>
            </a:pPr>
            <a:r>
              <a:rPr lang="en-US" sz="4000" dirty="0" smtClean="0">
                <a:solidFill>
                  <a:srgbClr val="FF6600"/>
                </a:solidFill>
              </a:rPr>
              <a:t>Lines 292-293</a:t>
            </a:r>
            <a:endParaRPr lang="en-US" sz="4000" dirty="0">
              <a:solidFill>
                <a:srgbClr val="FF6600"/>
              </a:solidFill>
            </a:endParaRPr>
          </a:p>
        </p:txBody>
      </p:sp>
    </p:spTree>
    <p:extLst>
      <p:ext uri="{BB962C8B-B14F-4D97-AF65-F5344CB8AC3E}">
        <p14:creationId xmlns:p14="http://schemas.microsoft.com/office/powerpoint/2010/main" val="4081328202"/>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717" y="0"/>
            <a:ext cx="11855669" cy="6858000"/>
          </a:xfrm>
        </p:spPr>
        <p:txBody>
          <a:bodyPr>
            <a:normAutofit/>
          </a:bodyPr>
          <a:lstStyle/>
          <a:p>
            <a:pPr marL="0" indent="0">
              <a:buNone/>
            </a:pPr>
            <a:r>
              <a:rPr lang="en-US" sz="4000" dirty="0" smtClean="0">
                <a:solidFill>
                  <a:srgbClr val="FF6600"/>
                </a:solidFill>
              </a:rPr>
              <a:t>What is the theme (lesson / moral) of </a:t>
            </a:r>
            <a:r>
              <a:rPr lang="en-US" sz="4000" i="1" dirty="0" smtClean="0">
                <a:solidFill>
                  <a:srgbClr val="FF6600"/>
                </a:solidFill>
              </a:rPr>
              <a:t>The Treasure of Lemon Brown</a:t>
            </a:r>
            <a:r>
              <a:rPr lang="en-US" sz="4000" dirty="0" smtClean="0">
                <a:solidFill>
                  <a:srgbClr val="FF6600"/>
                </a:solidFill>
              </a:rPr>
              <a:t>?</a:t>
            </a:r>
          </a:p>
          <a:p>
            <a:pPr marL="0" indent="0">
              <a:buNone/>
            </a:pPr>
            <a:r>
              <a:rPr lang="en-US" sz="4000" dirty="0" smtClean="0">
                <a:solidFill>
                  <a:schemeClr val="tx1"/>
                </a:solidFill>
              </a:rPr>
              <a:t>Everyone has a treasure, something to protect, and it’s not always expensive.</a:t>
            </a:r>
          </a:p>
          <a:p>
            <a:pPr marL="0" indent="0">
              <a:buNone/>
            </a:pPr>
            <a:r>
              <a:rPr lang="en-US" sz="4000" dirty="0" smtClean="0">
                <a:solidFill>
                  <a:srgbClr val="FF6600"/>
                </a:solidFill>
              </a:rPr>
              <a:t>How do you know this is the theme?</a:t>
            </a:r>
          </a:p>
          <a:p>
            <a:pPr marL="0" indent="0">
              <a:buNone/>
            </a:pPr>
            <a:r>
              <a:rPr lang="en-US" sz="4000" dirty="0" smtClean="0">
                <a:solidFill>
                  <a:schemeClr val="tx1"/>
                </a:solidFill>
              </a:rPr>
              <a:t>Lemon Brown’s harmonica and newspaper clippings are his most prized possessions because they told his son who he was.  They are also important because they help him remember his son.</a:t>
            </a:r>
            <a:endParaRPr lang="en-US" sz="4000" dirty="0">
              <a:solidFill>
                <a:schemeClr val="tx1"/>
              </a:solidFill>
            </a:endParaRPr>
          </a:p>
        </p:txBody>
      </p:sp>
    </p:spTree>
    <p:extLst>
      <p:ext uri="{BB962C8B-B14F-4D97-AF65-F5344CB8AC3E}">
        <p14:creationId xmlns:p14="http://schemas.microsoft.com/office/powerpoint/2010/main" val="86875626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421" y="299545"/>
            <a:ext cx="11761075" cy="6274676"/>
          </a:xfrm>
        </p:spPr>
        <p:txBody>
          <a:bodyPr>
            <a:normAutofit/>
          </a:bodyPr>
          <a:lstStyle/>
          <a:p>
            <a:pPr marL="0" indent="0">
              <a:buNone/>
            </a:pPr>
            <a:r>
              <a:rPr lang="en-US" sz="5400" i="1" u="sng" dirty="0" smtClean="0">
                <a:solidFill>
                  <a:srgbClr val="FF6600"/>
                </a:solidFill>
              </a:rPr>
              <a:t>Homework Assignment</a:t>
            </a:r>
            <a:endParaRPr lang="en-US" sz="5400" i="1" u="sng" dirty="0">
              <a:solidFill>
                <a:srgbClr val="FF6600"/>
              </a:solidFill>
            </a:endParaRPr>
          </a:p>
          <a:p>
            <a:r>
              <a:rPr lang="en-US" sz="4000" dirty="0" smtClean="0">
                <a:solidFill>
                  <a:schemeClr val="tx1"/>
                </a:solidFill>
              </a:rPr>
              <a:t>In the second tab of your notebook: Answer questions 1-5 on p. 179 (see Mrs. Newhouse’s website)</a:t>
            </a:r>
          </a:p>
          <a:p>
            <a:r>
              <a:rPr lang="en-US" sz="4000" dirty="0" smtClean="0">
                <a:solidFill>
                  <a:schemeClr val="tx1"/>
                </a:solidFill>
              </a:rPr>
              <a:t>Think about something that you treasure.  It doesn’t need to have monetary value, but should be something you consider precious.</a:t>
            </a:r>
            <a:endParaRPr lang="en-US" sz="4000" dirty="0">
              <a:solidFill>
                <a:schemeClr val="tx1"/>
              </a:solidFill>
            </a:endParaRPr>
          </a:p>
        </p:txBody>
      </p:sp>
    </p:spTree>
    <p:extLst>
      <p:ext uri="{BB962C8B-B14F-4D97-AF65-F5344CB8AC3E}">
        <p14:creationId xmlns:p14="http://schemas.microsoft.com/office/powerpoint/2010/main" val="1676429480"/>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Slic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docProps/app.xml><?xml version="1.0" encoding="utf-8"?>
<Properties xmlns="http://schemas.openxmlformats.org/officeDocument/2006/extended-properties" xmlns:vt="http://schemas.openxmlformats.org/officeDocument/2006/docPropsVTypes">
  <Template>Slice</Template>
  <TotalTime>298</TotalTime>
  <Words>603</Words>
  <Application>Microsoft Office PowerPoint</Application>
  <PresentationFormat>Widescreen</PresentationFormat>
  <Paragraphs>38</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Century Gothic</vt:lpstr>
      <vt:lpstr>Wingdings 3</vt:lpstr>
      <vt:lpstr>Slice</vt:lpstr>
      <vt:lpstr>The Treasure of Lemon Brown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Hortonville Area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Alyson Newhouse</dc:creator>
  <cp:lastModifiedBy>Alyson Newhouse</cp:lastModifiedBy>
  <cp:revision>16</cp:revision>
  <dcterms:created xsi:type="dcterms:W3CDTF">2016-01-25T18:04:13Z</dcterms:created>
  <dcterms:modified xsi:type="dcterms:W3CDTF">2016-01-27T14:31:34Z</dcterms:modified>
</cp:coreProperties>
</file>